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59"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298C006E-44F3-42B7-94A4-8F3784A196CE}" type="datetimeFigureOut">
              <a:rPr lang="en-US" smtClean="0"/>
              <a:t>2/7/2019</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D540C728-DC34-45C4-A06E-C2B436449272}"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98C006E-44F3-42B7-94A4-8F3784A196CE}" type="datetimeFigureOut">
              <a:rPr lang="en-US" smtClean="0"/>
              <a:t>2/7/2019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540C728-DC34-45C4-A06E-C2B43644927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98C006E-44F3-42B7-94A4-8F3784A196CE}" type="datetimeFigureOut">
              <a:rPr lang="en-US" smtClean="0"/>
              <a:t>2/7/2019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540C728-DC34-45C4-A06E-C2B43644927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98C006E-44F3-42B7-94A4-8F3784A196CE}" type="datetimeFigureOut">
              <a:rPr lang="en-US" smtClean="0"/>
              <a:t>2/7/2019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540C728-DC34-45C4-A06E-C2B43644927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98C006E-44F3-42B7-94A4-8F3784A196CE}" type="datetimeFigureOut">
              <a:rPr lang="en-US" smtClean="0"/>
              <a:t>2/7/2019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540C728-DC34-45C4-A06E-C2B436449272}"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98C006E-44F3-42B7-94A4-8F3784A196CE}" type="datetimeFigureOut">
              <a:rPr lang="en-US" smtClean="0"/>
              <a:t>2/7/2019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540C728-DC34-45C4-A06E-C2B43644927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98C006E-44F3-42B7-94A4-8F3784A196CE}" type="datetimeFigureOut">
              <a:rPr lang="en-US" smtClean="0"/>
              <a:t>2/7/2019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540C728-DC34-45C4-A06E-C2B436449272}"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98C006E-44F3-42B7-94A4-8F3784A196CE}" type="datetimeFigureOut">
              <a:rPr lang="en-US" smtClean="0"/>
              <a:t>2/7/2019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540C728-DC34-45C4-A06E-C2B43644927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98C006E-44F3-42B7-94A4-8F3784A196CE}" type="datetimeFigureOut">
              <a:rPr lang="en-US" smtClean="0"/>
              <a:t>2/7/2019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540C728-DC34-45C4-A06E-C2B43644927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98C006E-44F3-42B7-94A4-8F3784A196CE}" type="datetimeFigureOut">
              <a:rPr lang="en-US" smtClean="0"/>
              <a:t>2/7/2019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540C728-DC34-45C4-A06E-C2B43644927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298C006E-44F3-42B7-94A4-8F3784A196CE}" type="datetimeFigureOut">
              <a:rPr lang="en-US" smtClean="0"/>
              <a:t>2/7/2019</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D540C728-DC34-45C4-A06E-C2B43644927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298C006E-44F3-42B7-94A4-8F3784A196CE}" type="datetimeFigureOut">
              <a:rPr lang="en-US" smtClean="0"/>
              <a:t>2/7/2019</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D540C728-DC34-45C4-A06E-C2B436449272}"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104900"/>
            <a:ext cx="5181600" cy="685800"/>
          </a:xfrm>
        </p:spPr>
        <p:txBody>
          <a:bodyPr/>
          <a:lstStyle/>
          <a:p>
            <a:r>
              <a:rPr lang="en-US" sz="4400" dirty="0" smtClean="0"/>
              <a:t>MK HiDROGEOLOGY</a:t>
            </a:r>
            <a:endParaRPr lang="en-US" sz="4400" dirty="0"/>
          </a:p>
        </p:txBody>
      </p:sp>
      <p:sp>
        <p:nvSpPr>
          <p:cNvPr id="3" name="Subtitle 2"/>
          <p:cNvSpPr>
            <a:spLocks noGrp="1"/>
          </p:cNvSpPr>
          <p:nvPr>
            <p:ph type="subTitle" idx="1"/>
          </p:nvPr>
        </p:nvSpPr>
        <p:spPr>
          <a:xfrm>
            <a:off x="990600" y="5029200"/>
            <a:ext cx="7772400" cy="899160"/>
          </a:xfrm>
        </p:spPr>
        <p:txBody>
          <a:bodyPr>
            <a:normAutofit fontScale="85000" lnSpcReduction="20000"/>
          </a:bodyPr>
          <a:lstStyle/>
          <a:p>
            <a:pPr algn="ctr"/>
            <a:r>
              <a:rPr lang="en-US" sz="3000" b="1" dirty="0" smtClean="0">
                <a:solidFill>
                  <a:srgbClr val="FFFF00"/>
                </a:solidFill>
              </a:rPr>
              <a:t>Ir. </a:t>
            </a:r>
            <a:r>
              <a:rPr lang="en-US" sz="3000" b="1" dirty="0" err="1" smtClean="0">
                <a:solidFill>
                  <a:srgbClr val="FFFF00"/>
                </a:solidFill>
              </a:rPr>
              <a:t>Moh</a:t>
            </a:r>
            <a:r>
              <a:rPr lang="en-US" sz="3000" b="1" dirty="0" smtClean="0">
                <a:solidFill>
                  <a:srgbClr val="FFFF00"/>
                </a:solidFill>
              </a:rPr>
              <a:t> </a:t>
            </a:r>
            <a:r>
              <a:rPr lang="en-US" sz="3000" b="1" dirty="0" err="1" smtClean="0">
                <a:solidFill>
                  <a:srgbClr val="FFFF00"/>
                </a:solidFill>
              </a:rPr>
              <a:t>Sholichin</a:t>
            </a:r>
            <a:r>
              <a:rPr lang="en-US" sz="3000" b="1" dirty="0" smtClean="0">
                <a:solidFill>
                  <a:srgbClr val="FFFF00"/>
                </a:solidFill>
              </a:rPr>
              <a:t> , MT., </a:t>
            </a:r>
            <a:r>
              <a:rPr lang="en-US" sz="3000" b="1" dirty="0" err="1" smtClean="0">
                <a:solidFill>
                  <a:srgbClr val="FFFF00"/>
                </a:solidFill>
              </a:rPr>
              <a:t>Ph.D</a:t>
            </a:r>
            <a:endParaRPr lang="en-US" sz="3000" b="1" dirty="0" smtClean="0">
              <a:solidFill>
                <a:srgbClr val="FFFF00"/>
              </a:solidFill>
            </a:endParaRPr>
          </a:p>
          <a:p>
            <a:pPr algn="ctr"/>
            <a:r>
              <a:rPr lang="en-US" sz="2400" b="1" dirty="0" err="1" smtClean="0">
                <a:solidFill>
                  <a:srgbClr val="FFFF00"/>
                </a:solidFill>
              </a:rPr>
              <a:t>Dosen</a:t>
            </a:r>
            <a:r>
              <a:rPr lang="en-US" sz="2400" b="1" dirty="0" smtClean="0">
                <a:solidFill>
                  <a:srgbClr val="FFFF00"/>
                </a:solidFill>
              </a:rPr>
              <a:t> </a:t>
            </a:r>
            <a:r>
              <a:rPr lang="en-US" sz="2400" b="1" dirty="0" err="1" smtClean="0">
                <a:solidFill>
                  <a:srgbClr val="FFFF00"/>
                </a:solidFill>
              </a:rPr>
              <a:t>Teknik</a:t>
            </a:r>
            <a:r>
              <a:rPr lang="en-US" sz="2400" b="1" dirty="0" smtClean="0">
                <a:solidFill>
                  <a:srgbClr val="FFFF00"/>
                </a:solidFill>
              </a:rPr>
              <a:t> </a:t>
            </a:r>
            <a:r>
              <a:rPr lang="en-US" sz="2400" b="1" dirty="0" err="1" smtClean="0">
                <a:solidFill>
                  <a:srgbClr val="FFFF00"/>
                </a:solidFill>
              </a:rPr>
              <a:t>Pengairan</a:t>
            </a:r>
            <a:r>
              <a:rPr lang="en-US" sz="2400" b="1" dirty="0" smtClean="0">
                <a:solidFill>
                  <a:srgbClr val="FFFF00"/>
                </a:solidFill>
              </a:rPr>
              <a:t> FT UB</a:t>
            </a:r>
          </a:p>
          <a:p>
            <a:pPr algn="ctr"/>
            <a:r>
              <a:rPr lang="en-US" sz="2400" b="1" dirty="0" smtClean="0">
                <a:solidFill>
                  <a:srgbClr val="FFFF00"/>
                </a:solidFill>
              </a:rPr>
              <a:t>www.water.lecture.ub.ac.id</a:t>
            </a:r>
            <a:endParaRPr lang="en-US" sz="2400" dirty="0">
              <a:solidFill>
                <a:srgbClr val="FFFF00"/>
              </a:solidFill>
            </a:endParaRPr>
          </a:p>
        </p:txBody>
      </p:sp>
      <p:pic>
        <p:nvPicPr>
          <p:cNvPr id="4" name="Picture 3" descr="D:\___titip foto dr HP samsung\IMG_20160119_213521.jpg"/>
          <p:cNvPicPr/>
          <p:nvPr/>
        </p:nvPicPr>
        <p:blipFill>
          <a:blip r:embed="rId2"/>
          <a:srcRect r="25827" b="13227"/>
          <a:stretch>
            <a:fillRect/>
          </a:stretch>
        </p:blipFill>
        <p:spPr bwMode="auto">
          <a:xfrm>
            <a:off x="6096000" y="533400"/>
            <a:ext cx="2286000" cy="25146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04800"/>
            <a:ext cx="7772400" cy="2590800"/>
          </a:xfrm>
        </p:spPr>
        <p:txBody>
          <a:bodyPr/>
          <a:lstStyle/>
          <a:p>
            <a:pPr lvl="0"/>
            <a:r>
              <a:rPr lang="en-US" b="1" dirty="0">
                <a:solidFill>
                  <a:srgbClr val="FFFF00"/>
                </a:solidFill>
              </a:rPr>
              <a:t>Perubahan Fasies</a:t>
            </a:r>
            <a:endParaRPr lang="en-US" dirty="0">
              <a:solidFill>
                <a:srgbClr val="FFFF00"/>
              </a:solidFill>
            </a:endParaRPr>
          </a:p>
          <a:p>
            <a:r>
              <a:rPr lang="en-US" dirty="0"/>
              <a:t>Perbedaan sifat litologi dalam suatu garis waktu pengendapan yang sama, atau perbedaan lapisan batuan pada umur yang sama (menjemari). </a:t>
            </a:r>
          </a:p>
          <a:p>
            <a:endParaRPr lang="en-US" dirty="0"/>
          </a:p>
        </p:txBody>
      </p:sp>
      <p:sp>
        <p:nvSpPr>
          <p:cNvPr id="4" name="Rectangle 3"/>
          <p:cNvSpPr/>
          <p:nvPr/>
        </p:nvSpPr>
        <p:spPr>
          <a:xfrm>
            <a:off x="1066800" y="5748010"/>
            <a:ext cx="7239000" cy="523220"/>
          </a:xfrm>
          <a:prstGeom prst="rect">
            <a:avLst/>
          </a:prstGeom>
        </p:spPr>
        <p:txBody>
          <a:bodyPr wrap="square">
            <a:spAutoFit/>
          </a:bodyPr>
          <a:lstStyle/>
          <a:p>
            <a:r>
              <a:rPr lang="en-US" sz="2800" dirty="0"/>
              <a:t>Gambar 4. Penghilangan Lapisan Secara Lateral</a:t>
            </a:r>
          </a:p>
        </p:txBody>
      </p:sp>
      <p:pic>
        <p:nvPicPr>
          <p:cNvPr id="5" name="Picture 4"/>
          <p:cNvPicPr/>
          <p:nvPr/>
        </p:nvPicPr>
        <p:blipFill>
          <a:blip r:embed="rId2"/>
          <a:stretch>
            <a:fillRect/>
          </a:stretch>
        </p:blipFill>
        <p:spPr>
          <a:xfrm>
            <a:off x="762000" y="3048000"/>
            <a:ext cx="7696200" cy="2514600"/>
          </a:xfrm>
          <a:prstGeom prst="rect">
            <a:avLst/>
          </a:prstGeom>
        </p:spPr>
      </p:pic>
    </p:spTree>
    <p:extLst>
      <p:ext uri="{BB962C8B-B14F-4D97-AF65-F5344CB8AC3E}">
        <p14:creationId xmlns:p14="http://schemas.microsoft.com/office/powerpoint/2010/main" val="65622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04800"/>
            <a:ext cx="7772400" cy="3048000"/>
          </a:xfrm>
        </p:spPr>
        <p:txBody>
          <a:bodyPr/>
          <a:lstStyle/>
          <a:p>
            <a:pPr lvl="0"/>
            <a:r>
              <a:rPr lang="en-US" b="1" dirty="0">
                <a:solidFill>
                  <a:srgbClr val="FFFF00"/>
                </a:solidFill>
              </a:rPr>
              <a:t>Pemancungan atau Pemotongan karena Ketidakselarasan</a:t>
            </a:r>
          </a:p>
          <a:p>
            <a:r>
              <a:rPr lang="en-US" sz="2400" dirty="0"/>
              <a:t>Dijumpai pada jenis ketidak selarasan Angular Unconformity di mana urutan batuan di bawah bidang ketidak selarasan membentuk sudut dengan batuan diatasnya. Pemancungan atau pemotongan terjadi pada lapisan batuan di bawah bidang ketidakselarasan.</a:t>
            </a:r>
          </a:p>
          <a:p>
            <a:endParaRPr lang="en-US" dirty="0"/>
          </a:p>
        </p:txBody>
      </p:sp>
      <p:pic>
        <p:nvPicPr>
          <p:cNvPr id="4" name="Picture 3"/>
          <p:cNvPicPr/>
          <p:nvPr/>
        </p:nvPicPr>
        <p:blipFill>
          <a:blip r:embed="rId2"/>
          <a:stretch>
            <a:fillRect/>
          </a:stretch>
        </p:blipFill>
        <p:spPr>
          <a:xfrm>
            <a:off x="1066800" y="3428999"/>
            <a:ext cx="7620000" cy="2438401"/>
          </a:xfrm>
          <a:prstGeom prst="rect">
            <a:avLst/>
          </a:prstGeom>
        </p:spPr>
      </p:pic>
      <p:sp>
        <p:nvSpPr>
          <p:cNvPr id="5" name="Rectangle 4"/>
          <p:cNvSpPr/>
          <p:nvPr/>
        </p:nvSpPr>
        <p:spPr>
          <a:xfrm>
            <a:off x="2844705" y="6096000"/>
            <a:ext cx="3516604" cy="461665"/>
          </a:xfrm>
          <a:prstGeom prst="rect">
            <a:avLst/>
          </a:prstGeom>
        </p:spPr>
        <p:txBody>
          <a:bodyPr wrap="none">
            <a:spAutoFit/>
          </a:bodyPr>
          <a:lstStyle/>
          <a:p>
            <a:r>
              <a:rPr lang="en-US" sz="2400" b="1" dirty="0"/>
              <a:t>Gambar 5. Pemancungan</a:t>
            </a:r>
          </a:p>
        </p:txBody>
      </p:sp>
    </p:spTree>
    <p:extLst>
      <p:ext uri="{BB962C8B-B14F-4D97-AF65-F5344CB8AC3E}">
        <p14:creationId xmlns:p14="http://schemas.microsoft.com/office/powerpoint/2010/main" val="105116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0"/>
            <a:ext cx="7772400" cy="1752600"/>
          </a:xfrm>
        </p:spPr>
        <p:txBody>
          <a:bodyPr/>
          <a:lstStyle/>
          <a:p>
            <a:pPr lvl="0"/>
            <a:r>
              <a:rPr lang="en-US" b="1" dirty="0">
                <a:solidFill>
                  <a:srgbClr val="FFFF00"/>
                </a:solidFill>
              </a:rPr>
              <a:t>Dislokasi karena sesar</a:t>
            </a:r>
          </a:p>
          <a:p>
            <a:r>
              <a:rPr lang="en-US" sz="2600" dirty="0"/>
              <a:t>Pergeseran lapisan batuan karena gaya tektonik yang menyebabkan terjadinya sesar atau patahan</a:t>
            </a:r>
            <a:r>
              <a:rPr lang="en-US" dirty="0"/>
              <a:t>. </a:t>
            </a:r>
          </a:p>
          <a:p>
            <a:endParaRPr lang="en-US" dirty="0"/>
          </a:p>
        </p:txBody>
      </p:sp>
      <p:pic>
        <p:nvPicPr>
          <p:cNvPr id="4" name="Picture 3"/>
          <p:cNvPicPr/>
          <p:nvPr/>
        </p:nvPicPr>
        <p:blipFill>
          <a:blip r:embed="rId2"/>
          <a:stretch>
            <a:fillRect/>
          </a:stretch>
        </p:blipFill>
        <p:spPr>
          <a:xfrm>
            <a:off x="1066800" y="2133600"/>
            <a:ext cx="7391400" cy="2057400"/>
          </a:xfrm>
          <a:prstGeom prst="rect">
            <a:avLst/>
          </a:prstGeom>
        </p:spPr>
      </p:pic>
      <p:sp>
        <p:nvSpPr>
          <p:cNvPr id="5" name="Rectangle 4"/>
          <p:cNvSpPr/>
          <p:nvPr/>
        </p:nvSpPr>
        <p:spPr>
          <a:xfrm>
            <a:off x="3352800" y="4621161"/>
            <a:ext cx="2715808" cy="461665"/>
          </a:xfrm>
          <a:prstGeom prst="rect">
            <a:avLst/>
          </a:prstGeom>
        </p:spPr>
        <p:txBody>
          <a:bodyPr wrap="none">
            <a:spAutoFit/>
          </a:bodyPr>
          <a:lstStyle/>
          <a:p>
            <a:r>
              <a:rPr lang="en-US" sz="2400" dirty="0"/>
              <a:t>Gambar 6. Dislokasi</a:t>
            </a:r>
          </a:p>
        </p:txBody>
      </p:sp>
    </p:spTree>
    <p:extLst>
      <p:ext uri="{BB962C8B-B14F-4D97-AF65-F5344CB8AC3E}">
        <p14:creationId xmlns:p14="http://schemas.microsoft.com/office/powerpoint/2010/main" val="1854968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09600"/>
            <a:ext cx="7772400" cy="5745960"/>
          </a:xfrm>
        </p:spPr>
        <p:txBody>
          <a:bodyPr>
            <a:normAutofit/>
          </a:bodyPr>
          <a:lstStyle/>
          <a:p>
            <a:pPr marL="68580" indent="0">
              <a:buNone/>
            </a:pPr>
            <a:r>
              <a:rPr lang="en-US" b="1" dirty="0" smtClean="0">
                <a:solidFill>
                  <a:srgbClr val="FFFF00"/>
                </a:solidFill>
              </a:rPr>
              <a:t>5</a:t>
            </a:r>
            <a:r>
              <a:rPr lang="en-US" b="1" dirty="0">
                <a:solidFill>
                  <a:srgbClr val="FFFF00"/>
                </a:solidFill>
              </a:rPr>
              <a:t>. Azas Suksesi Fauna (Faunal Succesions)</a:t>
            </a:r>
            <a:endParaRPr lang="en-US" dirty="0">
              <a:solidFill>
                <a:srgbClr val="FFFF00"/>
              </a:solidFill>
            </a:endParaRPr>
          </a:p>
          <a:p>
            <a:r>
              <a:rPr lang="en-US" sz="2400" dirty="0"/>
              <a:t>Penggunaan fosil dalam penentuan umur geologi berdasarkan dua asumsi dalam evolusi organik. Asumsi pertama adalah organisme senantiasa berubah sepanjang waktu dan perubahan yang telah terjadi pada organize tersebut tidak akan terulang lagi. Sehingga dapat dikatakan bahwa suatu kejadian pada sejarah geologi adalah jumlah dari seluruh kejadian yang telah terjadi sebelumnya</a:t>
            </a:r>
            <a:r>
              <a:rPr lang="en-US" sz="2400" dirty="0" smtClean="0"/>
              <a:t>.</a:t>
            </a:r>
          </a:p>
          <a:p>
            <a:r>
              <a:rPr lang="en-US" sz="2400" dirty="0"/>
              <a:t>Asumsi kedua adalah kenampakan-kenampakan anatomisdapat ditelusuri melalui catatan fosil pada lapisan tertua yang mewakili kondisi primitive organis metersebut.</a:t>
            </a:r>
          </a:p>
          <a:p>
            <a:endParaRPr lang="en-US" sz="2400" dirty="0"/>
          </a:p>
          <a:p>
            <a:endParaRPr lang="en-US" dirty="0"/>
          </a:p>
        </p:txBody>
      </p:sp>
    </p:spTree>
    <p:extLst>
      <p:ext uri="{BB962C8B-B14F-4D97-AF65-F5344CB8AC3E}">
        <p14:creationId xmlns:p14="http://schemas.microsoft.com/office/powerpoint/2010/main" val="30834420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09600"/>
            <a:ext cx="7772400" cy="4572000"/>
          </a:xfrm>
        </p:spPr>
        <p:txBody>
          <a:bodyPr>
            <a:normAutofit lnSpcReduction="10000"/>
          </a:bodyPr>
          <a:lstStyle/>
          <a:p>
            <a:pPr marL="68580" indent="0">
              <a:buNone/>
            </a:pPr>
            <a:r>
              <a:rPr lang="en-US" b="1" dirty="0">
                <a:solidFill>
                  <a:srgbClr val="FFFF00"/>
                </a:solidFill>
              </a:rPr>
              <a:t>6. TeoriKatastrofisme (Catastrophism)</a:t>
            </a:r>
            <a:endParaRPr lang="en-US" dirty="0">
              <a:solidFill>
                <a:srgbClr val="FFFF00"/>
              </a:solidFill>
            </a:endParaRPr>
          </a:p>
          <a:p>
            <a:r>
              <a:rPr lang="en-US" dirty="0"/>
              <a:t>Teori inid icetuskan oleh Cuvier, seorang kebangsaan Perancis pada tahun 1830. Ia berpendapat bahwa flora dan fauna dari setiap zaman itu berjalan tidak berubah, dan sewaktu terjadinya revolusi maka hewan-hewan ini musnah. Sesudah malapetaka itu terjadi, maka akan muncul hewan dan tumbuhan baru, sehingga teori ini lebih umum disebut dengan teori Malapetaka.</a:t>
            </a:r>
          </a:p>
          <a:p>
            <a:endParaRPr lang="en-US" dirty="0"/>
          </a:p>
        </p:txBody>
      </p:sp>
    </p:spTree>
    <p:extLst>
      <p:ext uri="{BB962C8B-B14F-4D97-AF65-F5344CB8AC3E}">
        <p14:creationId xmlns:p14="http://schemas.microsoft.com/office/powerpoint/2010/main" val="3391389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09600"/>
            <a:ext cx="7772400" cy="5791200"/>
          </a:xfrm>
        </p:spPr>
        <p:txBody>
          <a:bodyPr>
            <a:noAutofit/>
          </a:bodyPr>
          <a:lstStyle/>
          <a:p>
            <a:pPr marL="68580" indent="0">
              <a:buNone/>
            </a:pPr>
            <a:r>
              <a:rPr lang="en-US" sz="2800" b="1" dirty="0">
                <a:solidFill>
                  <a:srgbClr val="FFFF00"/>
                </a:solidFill>
              </a:rPr>
              <a:t>7. Teori Uniformitarianisme (Uniformitarianism</a:t>
            </a:r>
            <a:r>
              <a:rPr lang="en-US" sz="2600" b="1" dirty="0"/>
              <a:t>)</a:t>
            </a:r>
            <a:endParaRPr lang="en-US" sz="2600" dirty="0"/>
          </a:p>
          <a:p>
            <a:r>
              <a:rPr lang="en-US" sz="2600" dirty="0"/>
              <a:t>Teori ini dicetuskan oleh James Hutton, teori ini berbunyi “The Present is The Key to The Past “, yang berarti kejadian yang berlangsung sekarang adalah cerminan atau hasil dari kejadian pada zaman dahulu, sehingga segala kejadian alam yang ada sekarang ini, terjadi dengan jalan yang lambat dan proses yang berkesinambungan seragam dengan proses-proses yang kini sedang berlaku. </a:t>
            </a:r>
            <a:endParaRPr lang="en-US" sz="2600" dirty="0" smtClean="0"/>
          </a:p>
          <a:p>
            <a:r>
              <a:rPr lang="en-US" sz="2600" dirty="0" smtClean="0"/>
              <a:t>Hal </a:t>
            </a:r>
            <a:r>
              <a:rPr lang="en-US" sz="2600" dirty="0"/>
              <a:t>ini menjelaskan bahwa rangkaian pegunungan-pegunungan besar, lembah serta tebing curam tidak terjadi oleh suatu malapetaka yang tiba-tiba, akan tetapi melalui proses alam yang berjalan dengan </a:t>
            </a:r>
            <a:r>
              <a:rPr lang="en-US" sz="2600" dirty="0" smtClean="0"/>
              <a:t>sangat lambat</a:t>
            </a:r>
            <a:r>
              <a:rPr lang="en-US" sz="2600" dirty="0"/>
              <a:t>.</a:t>
            </a:r>
          </a:p>
          <a:p>
            <a:endParaRPr lang="en-US" sz="2600" dirty="0"/>
          </a:p>
        </p:txBody>
      </p:sp>
    </p:spTree>
    <p:extLst>
      <p:ext uri="{BB962C8B-B14F-4D97-AF65-F5344CB8AC3E}">
        <p14:creationId xmlns:p14="http://schemas.microsoft.com/office/powerpoint/2010/main" val="1468051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33400"/>
            <a:ext cx="7772400" cy="4572000"/>
          </a:xfrm>
        </p:spPr>
        <p:txBody>
          <a:bodyPr/>
          <a:lstStyle/>
          <a:p>
            <a:pPr marL="68580" indent="0">
              <a:buNone/>
            </a:pPr>
            <a:r>
              <a:rPr lang="en-US" b="1" dirty="0">
                <a:solidFill>
                  <a:srgbClr val="FFFF00"/>
                </a:solidFill>
              </a:rPr>
              <a:t> 8. Siklus Geologi</a:t>
            </a:r>
            <a:endParaRPr lang="en-US" dirty="0">
              <a:solidFill>
                <a:srgbClr val="FFFF00"/>
              </a:solidFill>
            </a:endParaRPr>
          </a:p>
          <a:p>
            <a:r>
              <a:rPr lang="en-US" sz="2400" dirty="0"/>
              <a:t>Siklus ini terdiri dari proses Orogenesa (Pembentukan Deretan Pegunungan), proses Gliptogenesa (Proses-proses Eksogen/ Denudasi) dan proses Litogenesa (Pembentukan Lapisan Sedimen). Bumi tercatat telah mengalami sembilan kali siklusgeologi, dan yang termuda adalah pembentukan deretan pegunungan Alpen.</a:t>
            </a:r>
          </a:p>
          <a:p>
            <a:endParaRPr lang="en-US" dirty="0"/>
          </a:p>
        </p:txBody>
      </p:sp>
      <p:pic>
        <p:nvPicPr>
          <p:cNvPr id="4" name="Picture 3"/>
          <p:cNvPicPr/>
          <p:nvPr/>
        </p:nvPicPr>
        <p:blipFill>
          <a:blip r:embed="rId2"/>
          <a:stretch>
            <a:fillRect/>
          </a:stretch>
        </p:blipFill>
        <p:spPr>
          <a:xfrm>
            <a:off x="1295400" y="3962400"/>
            <a:ext cx="6705600" cy="2514600"/>
          </a:xfrm>
          <a:prstGeom prst="rect">
            <a:avLst/>
          </a:prstGeom>
        </p:spPr>
      </p:pic>
    </p:spTree>
    <p:extLst>
      <p:ext uri="{BB962C8B-B14F-4D97-AF65-F5344CB8AC3E}">
        <p14:creationId xmlns:p14="http://schemas.microsoft.com/office/powerpoint/2010/main" val="38749239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UNSUR – UNSUR  </a:t>
            </a:r>
            <a:r>
              <a:rPr lang="en-US" b="1" dirty="0" smtClean="0"/>
              <a:t>STRATIGRAFI</a:t>
            </a:r>
            <a:endParaRPr lang="en-US" dirty="0"/>
          </a:p>
        </p:txBody>
      </p:sp>
      <p:sp>
        <p:nvSpPr>
          <p:cNvPr id="3" name="Content Placeholder 2"/>
          <p:cNvSpPr>
            <a:spLocks noGrp="1"/>
          </p:cNvSpPr>
          <p:nvPr>
            <p:ph idx="1"/>
          </p:nvPr>
        </p:nvSpPr>
        <p:spPr/>
        <p:txBody>
          <a:bodyPr>
            <a:normAutofit fontScale="85000" lnSpcReduction="20000"/>
          </a:bodyPr>
          <a:lstStyle/>
          <a:p>
            <a:r>
              <a:rPr lang="en-US" dirty="0"/>
              <a:t>Stratigrafi terdiri dari beberapa elemen penyusun, yaitu :</a:t>
            </a:r>
          </a:p>
          <a:p>
            <a:r>
              <a:rPr lang="en-US" dirty="0"/>
              <a:t>Elemen Batuan, pada stratigrafi batuan yang lebih diperdalam untuk dipelajari adalah batuansedimen, karena batuan ini memiliki perlapisan, terkadang batuan beku dan metamorf juga dipelajari dalam kapasitas yang sedikit.</a:t>
            </a:r>
          </a:p>
          <a:p>
            <a:r>
              <a:rPr lang="en-US" dirty="0"/>
              <a:t>Unsur Perlapisan (Waktu), merupakan salah satu sifat batuan sedimen yang disebabkan oleh proses pengendapan sehinggamenghasilkan bidang batas antara lapisan satu denganyang  lainnya yang merepresentasikan perbedaan waktu/periode pengendapan.</a:t>
            </a:r>
          </a:p>
          <a:p>
            <a:endParaRPr lang="en-US" dirty="0"/>
          </a:p>
        </p:txBody>
      </p:sp>
    </p:spTree>
    <p:extLst>
      <p:ext uri="{BB962C8B-B14F-4D97-AF65-F5344CB8AC3E}">
        <p14:creationId xmlns:p14="http://schemas.microsoft.com/office/powerpoint/2010/main" val="40507520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tretch>
            <a:fillRect/>
          </a:stretch>
        </p:blipFill>
        <p:spPr>
          <a:xfrm>
            <a:off x="2895600" y="685800"/>
            <a:ext cx="2838450" cy="3694112"/>
          </a:xfrm>
          <a:prstGeom prst="rect">
            <a:avLst/>
          </a:prstGeom>
        </p:spPr>
      </p:pic>
      <p:sp>
        <p:nvSpPr>
          <p:cNvPr id="5" name="Rectangle 4"/>
          <p:cNvSpPr/>
          <p:nvPr/>
        </p:nvSpPr>
        <p:spPr>
          <a:xfrm>
            <a:off x="2819400" y="4876800"/>
            <a:ext cx="2891433" cy="461665"/>
          </a:xfrm>
          <a:prstGeom prst="rect">
            <a:avLst/>
          </a:prstGeom>
        </p:spPr>
        <p:txBody>
          <a:bodyPr wrap="none">
            <a:spAutoFit/>
          </a:bodyPr>
          <a:lstStyle/>
          <a:p>
            <a:r>
              <a:rPr lang="en-US" sz="2400" dirty="0"/>
              <a:t>Gambar 8. Perlapisan</a:t>
            </a:r>
          </a:p>
        </p:txBody>
      </p:sp>
    </p:spTree>
    <p:extLst>
      <p:ext uri="{BB962C8B-B14F-4D97-AF65-F5344CB8AC3E}">
        <p14:creationId xmlns:p14="http://schemas.microsoft.com/office/powerpoint/2010/main" val="17190243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33400"/>
            <a:ext cx="7772400" cy="5715000"/>
          </a:xfrm>
        </p:spPr>
        <p:txBody>
          <a:bodyPr>
            <a:normAutofit fontScale="92500" lnSpcReduction="10000"/>
          </a:bodyPr>
          <a:lstStyle/>
          <a:p>
            <a:r>
              <a:rPr lang="en-US" dirty="0"/>
              <a:t>Bidang perlapisan merupakan hasil dari suatu proses sedimentasi yang berupa: Berhentinya suatu pengendapan sedimen dan kemudian dilanjutkan oleh pengendapan sedimen yang lain. Perubahan warna material batuan yang diendapkan. Perubahan tekstur batuan (misalnya perubahan ukuran dan bentuk butir).</a:t>
            </a:r>
          </a:p>
          <a:p>
            <a:r>
              <a:rPr lang="en-US" dirty="0"/>
              <a:t>Perubahan struktur sedimendari satu lapisan kelapisan lainnya. Perubahan kandungan material dalam tiap lapisan (komposisi mineral, kandungan fosil, dll). Pada suatu bidang perlapisan, terdapat bidang batas antara satu lapisan dengan lapisan yang lain. Bidang batas itu disebut sebagai kontak antar lapisan.</a:t>
            </a:r>
          </a:p>
          <a:p>
            <a:endParaRPr lang="en-US" dirty="0"/>
          </a:p>
        </p:txBody>
      </p:sp>
    </p:spTree>
    <p:extLst>
      <p:ext uri="{BB962C8B-B14F-4D97-AF65-F5344CB8AC3E}">
        <p14:creationId xmlns:p14="http://schemas.microsoft.com/office/powerpoint/2010/main" val="3420232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914400"/>
          </a:xfrm>
        </p:spPr>
        <p:txBody>
          <a:bodyPr/>
          <a:lstStyle/>
          <a:p>
            <a:pPr algn="ctr"/>
            <a:r>
              <a:rPr lang="en-US" b="1" dirty="0"/>
              <a:t>STRATIGRAFI</a:t>
            </a:r>
            <a:endParaRPr lang="en-US" dirty="0"/>
          </a:p>
        </p:txBody>
      </p:sp>
      <p:sp>
        <p:nvSpPr>
          <p:cNvPr id="3" name="Content Placeholder 2"/>
          <p:cNvSpPr>
            <a:spLocks noGrp="1"/>
          </p:cNvSpPr>
          <p:nvPr>
            <p:ph idx="1"/>
          </p:nvPr>
        </p:nvSpPr>
        <p:spPr>
          <a:xfrm>
            <a:off x="914400" y="1066800"/>
            <a:ext cx="7772400" cy="457200"/>
          </a:xfrm>
        </p:spPr>
        <p:txBody>
          <a:bodyPr>
            <a:noAutofit/>
          </a:bodyPr>
          <a:lstStyle/>
          <a:p>
            <a:r>
              <a:rPr lang="en-US" sz="3200" b="1" dirty="0"/>
              <a:t>PENDAHULUAN</a:t>
            </a:r>
            <a:endParaRPr lang="en-US" sz="3200" dirty="0"/>
          </a:p>
        </p:txBody>
      </p:sp>
      <p:sp>
        <p:nvSpPr>
          <p:cNvPr id="4" name="Rectangle 3"/>
          <p:cNvSpPr/>
          <p:nvPr/>
        </p:nvSpPr>
        <p:spPr>
          <a:xfrm>
            <a:off x="990600" y="1843548"/>
            <a:ext cx="6934200" cy="4401205"/>
          </a:xfrm>
          <a:prstGeom prst="rect">
            <a:avLst/>
          </a:prstGeom>
        </p:spPr>
        <p:txBody>
          <a:bodyPr wrap="square">
            <a:spAutoFit/>
          </a:bodyPr>
          <a:lstStyle/>
          <a:p>
            <a:pPr marL="457200" indent="-457200" algn="just">
              <a:buFont typeface="Arial" pitchFamily="34" charset="0"/>
              <a:buChar char="•"/>
            </a:pPr>
            <a:r>
              <a:rPr lang="en-US" sz="2800" dirty="0"/>
              <a:t>Stratigrafi merupakan salah satu cabang dari ilmu geologi, yang berasal dari bahasa Latin, Strata (perlapisan, hamparan) dan Grafia (memerikan, menggambarkan). </a:t>
            </a:r>
            <a:endParaRPr lang="en-US" sz="2800" dirty="0" smtClean="0"/>
          </a:p>
          <a:p>
            <a:pPr marL="457200" indent="-457200" algn="just">
              <a:buFont typeface="Arial" pitchFamily="34" charset="0"/>
              <a:buChar char="•"/>
            </a:pPr>
            <a:r>
              <a:rPr lang="en-US" sz="2800" dirty="0" smtClean="0"/>
              <a:t>Pengertian </a:t>
            </a:r>
            <a:r>
              <a:rPr lang="en-US" sz="2800" dirty="0"/>
              <a:t>stratigrafi yaitu suatu ilmu yang mempelajari tentang lapisan-lapisan batuan serta hubungan lapisan batuan itu dengan lapisan batuan yang lainnya yang bertujuan untuk mendapatkan pengetahuan tentang sejarah bumi</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PRINSIP-PRINSIP DASAR STRATIGRAFI</a:t>
            </a:r>
            <a:r>
              <a:rPr lang="en-US" sz="3200" dirty="0"/>
              <a:t/>
            </a:r>
            <a:br>
              <a:rPr lang="en-US" sz="3200" dirty="0"/>
            </a:br>
            <a:endParaRPr lang="en-US" sz="3200" dirty="0"/>
          </a:p>
        </p:txBody>
      </p:sp>
      <p:sp>
        <p:nvSpPr>
          <p:cNvPr id="3" name="Content Placeholder 2"/>
          <p:cNvSpPr>
            <a:spLocks noGrp="1"/>
          </p:cNvSpPr>
          <p:nvPr>
            <p:ph idx="1"/>
          </p:nvPr>
        </p:nvSpPr>
        <p:spPr>
          <a:xfrm>
            <a:off x="914400" y="1783560"/>
            <a:ext cx="7772400" cy="1874040"/>
          </a:xfrm>
        </p:spPr>
        <p:txBody>
          <a:bodyPr/>
          <a:lstStyle/>
          <a:p>
            <a:r>
              <a:rPr lang="en-US" dirty="0"/>
              <a:t>Prinsip-prinsip yang digunakan dalam penentuan urut-urutan kejadian geologia dalah sebagai berikut:</a:t>
            </a:r>
          </a:p>
          <a:p>
            <a:endParaRPr lang="en-US" dirty="0"/>
          </a:p>
        </p:txBody>
      </p:sp>
    </p:spTree>
    <p:extLst>
      <p:ext uri="{BB962C8B-B14F-4D97-AF65-F5344CB8AC3E}">
        <p14:creationId xmlns:p14="http://schemas.microsoft.com/office/powerpoint/2010/main" val="1965657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533400"/>
            <a:ext cx="7772400" cy="4572000"/>
          </a:xfrm>
        </p:spPr>
        <p:txBody>
          <a:bodyPr/>
          <a:lstStyle/>
          <a:p>
            <a:pPr marL="68580" indent="0">
              <a:buNone/>
            </a:pPr>
            <a:r>
              <a:rPr lang="en-US" b="1" dirty="0" smtClean="0">
                <a:solidFill>
                  <a:srgbClr val="FFFF00"/>
                </a:solidFill>
              </a:rPr>
              <a:t>I. </a:t>
            </a:r>
            <a:r>
              <a:rPr lang="en-US" b="1" dirty="0">
                <a:solidFill>
                  <a:srgbClr val="FFFF00"/>
                </a:solidFill>
              </a:rPr>
              <a:t>Prinsip Superposisi</a:t>
            </a:r>
          </a:p>
          <a:p>
            <a:r>
              <a:rPr lang="en-US" dirty="0"/>
              <a:t>Prinsip ini sangat sederhana, yaitu pada kerak bumi tempat diendapkannya sedimen, lapisan yang paling tua akan diendapkan paling bawah, kecuali pada lapisan-lapisan yang telah mengalami pembalikan. </a:t>
            </a:r>
          </a:p>
          <a:p>
            <a:endParaRPr lang="en-US" dirty="0"/>
          </a:p>
        </p:txBody>
      </p:sp>
      <p:pic>
        <p:nvPicPr>
          <p:cNvPr id="5" name="Picture 4"/>
          <p:cNvPicPr/>
          <p:nvPr/>
        </p:nvPicPr>
        <p:blipFill>
          <a:blip r:embed="rId2"/>
          <a:stretch>
            <a:fillRect/>
          </a:stretch>
        </p:blipFill>
        <p:spPr>
          <a:xfrm>
            <a:off x="1066800" y="3733800"/>
            <a:ext cx="7467600" cy="2286000"/>
          </a:xfrm>
          <a:prstGeom prst="rect">
            <a:avLst/>
          </a:prstGeom>
        </p:spPr>
      </p:pic>
      <p:sp>
        <p:nvSpPr>
          <p:cNvPr id="6" name="Rectangle 5"/>
          <p:cNvSpPr/>
          <p:nvPr/>
        </p:nvSpPr>
        <p:spPr>
          <a:xfrm>
            <a:off x="2514600" y="6272359"/>
            <a:ext cx="4216988" cy="369332"/>
          </a:xfrm>
          <a:prstGeom prst="rect">
            <a:avLst/>
          </a:prstGeom>
        </p:spPr>
        <p:txBody>
          <a:bodyPr wrap="none">
            <a:spAutoFit/>
          </a:bodyPr>
          <a:lstStyle/>
          <a:p>
            <a:r>
              <a:rPr lang="en-US" b="1" dirty="0"/>
              <a:t>Gambar 1. Umur Relatif Batuan Sedimen</a:t>
            </a:r>
          </a:p>
        </p:txBody>
      </p:sp>
    </p:spTree>
    <p:extLst>
      <p:ext uri="{BB962C8B-B14F-4D97-AF65-F5344CB8AC3E}">
        <p14:creationId xmlns:p14="http://schemas.microsoft.com/office/powerpoint/2010/main" val="3251384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12064"/>
            <a:ext cx="8153400" cy="914400"/>
          </a:xfrm>
        </p:spPr>
        <p:txBody>
          <a:bodyPr/>
          <a:lstStyle/>
          <a:p>
            <a:r>
              <a:rPr lang="en-US" sz="2600" b="1" dirty="0">
                <a:solidFill>
                  <a:srgbClr val="FFFF00"/>
                </a:solidFill>
              </a:rPr>
              <a:t>2. Hukum Datar Asal (Original Horizontality)</a:t>
            </a:r>
            <a:r>
              <a:rPr lang="en-US" sz="2600" dirty="0"/>
              <a:t/>
            </a:r>
            <a:br>
              <a:rPr lang="en-US" sz="2600" dirty="0"/>
            </a:br>
            <a:endParaRPr lang="en-US" sz="2600" dirty="0"/>
          </a:p>
        </p:txBody>
      </p:sp>
      <p:sp>
        <p:nvSpPr>
          <p:cNvPr id="3" name="Content Placeholder 2"/>
          <p:cNvSpPr>
            <a:spLocks noGrp="1"/>
          </p:cNvSpPr>
          <p:nvPr>
            <p:ph idx="1"/>
          </p:nvPr>
        </p:nvSpPr>
        <p:spPr>
          <a:xfrm>
            <a:off x="838200" y="1371600"/>
            <a:ext cx="7772400" cy="4572000"/>
          </a:xfrm>
        </p:spPr>
        <p:txBody>
          <a:bodyPr>
            <a:normAutofit fontScale="92500" lnSpcReduction="10000"/>
          </a:bodyPr>
          <a:lstStyle/>
          <a:p>
            <a:r>
              <a:rPr lang="en-US" dirty="0" smtClean="0"/>
              <a:t>Prinsip </a:t>
            </a:r>
            <a:r>
              <a:rPr lang="en-US" dirty="0"/>
              <a:t>ini menyatakan bahwa material sedimen yang dipengaruhi oleh gravitasi akan membentuk lapisan yang mendatar (horizontal). Implikasi dari pernyataan ini adalah lapisan-lapisan yang miring atau terlipatkan, terjadi setelah proses pengendapan.</a:t>
            </a:r>
          </a:p>
          <a:p>
            <a:r>
              <a:rPr lang="en-US" dirty="0"/>
              <a:t>Pengecualian :</a:t>
            </a:r>
          </a:p>
          <a:p>
            <a:r>
              <a:rPr lang="en-US" dirty="0"/>
              <a:t>Pada keadaan tertentu (lingkungan delta, pantai, batu gamping, terumbu, dll) dapat terjadi pengendapan miring yang disebut Kemiringan Asli (Original Dip) dan disebut </a:t>
            </a:r>
            <a:r>
              <a:rPr lang="en-US" b="1" i="1" dirty="0"/>
              <a:t>Clinoform</a:t>
            </a:r>
            <a:r>
              <a:rPr lang="en-US" dirty="0"/>
              <a:t>.</a:t>
            </a:r>
          </a:p>
          <a:p>
            <a:endParaRPr lang="en-US" dirty="0"/>
          </a:p>
        </p:txBody>
      </p:sp>
    </p:spTree>
    <p:extLst>
      <p:ext uri="{BB962C8B-B14F-4D97-AF65-F5344CB8AC3E}">
        <p14:creationId xmlns:p14="http://schemas.microsoft.com/office/powerpoint/2010/main" val="2680921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90600"/>
            <a:ext cx="7772400" cy="4572000"/>
          </a:xfrm>
        </p:spPr>
        <p:txBody>
          <a:bodyPr/>
          <a:lstStyle/>
          <a:p>
            <a:pPr marL="68580" indent="0">
              <a:buNone/>
            </a:pPr>
            <a:r>
              <a:rPr lang="en-US" b="1" dirty="0">
                <a:solidFill>
                  <a:srgbClr val="FFFF00"/>
                </a:solidFill>
              </a:rPr>
              <a:t>3. Azas Pemotongan (Cross Cutting)</a:t>
            </a:r>
          </a:p>
          <a:p>
            <a:r>
              <a:rPr lang="en-US" dirty="0"/>
              <a:t>Prinsip ini menyatakan bahwa sesar atau tubuh intrusi haruslah berusia lebih muda dari batuan yang diterobosnya.</a:t>
            </a:r>
          </a:p>
          <a:p>
            <a:endParaRPr lang="en-US" dirty="0"/>
          </a:p>
        </p:txBody>
      </p:sp>
    </p:spTree>
    <p:extLst>
      <p:ext uri="{BB962C8B-B14F-4D97-AF65-F5344CB8AC3E}">
        <p14:creationId xmlns:p14="http://schemas.microsoft.com/office/powerpoint/2010/main" val="3280497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66800"/>
            <a:ext cx="7772400" cy="4572000"/>
          </a:xfrm>
        </p:spPr>
        <p:txBody>
          <a:bodyPr>
            <a:normAutofit fontScale="92500" lnSpcReduction="10000"/>
          </a:bodyPr>
          <a:lstStyle/>
          <a:p>
            <a:pPr marL="68580" indent="0">
              <a:buNone/>
            </a:pPr>
            <a:r>
              <a:rPr lang="en-US" sz="3200" dirty="0">
                <a:solidFill>
                  <a:srgbClr val="FFFF00"/>
                </a:solidFill>
              </a:rPr>
              <a:t>4. Prinsip Kesinambungan Lateral (Continuity)</a:t>
            </a:r>
          </a:p>
          <a:p>
            <a:r>
              <a:rPr lang="en-US" dirty="0"/>
              <a:t>Lapisan sedimen diendapkan secara menerus dan berkesinambungan sampai batas cekungan sedimentasinya. </a:t>
            </a:r>
            <a:endParaRPr lang="en-US" dirty="0" smtClean="0"/>
          </a:p>
          <a:p>
            <a:r>
              <a:rPr lang="en-US" dirty="0" smtClean="0"/>
              <a:t>Penerusan </a:t>
            </a:r>
            <a:r>
              <a:rPr lang="en-US" dirty="0"/>
              <a:t>bidang perlapisan adalah penerusan bidang kesamaan waktu atau merupakan dasar dariprinsip korelasi stratigrafi. Dalam keadaan normal suatu lapisan sedimen tidak mungkin terpotong secara lateral dengan tiba-tiba, kecuali oleh beberapa sebab yang menyebabkan terhentinya kesinambungan lateral, yaitu :</a:t>
            </a:r>
          </a:p>
          <a:p>
            <a:endParaRPr lang="en-US" dirty="0"/>
          </a:p>
        </p:txBody>
      </p:sp>
    </p:spTree>
    <p:extLst>
      <p:ext uri="{BB962C8B-B14F-4D97-AF65-F5344CB8AC3E}">
        <p14:creationId xmlns:p14="http://schemas.microsoft.com/office/powerpoint/2010/main" val="3952059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tretch>
            <a:fillRect/>
          </a:stretch>
        </p:blipFill>
        <p:spPr>
          <a:xfrm>
            <a:off x="752168" y="1676400"/>
            <a:ext cx="7772400" cy="3044924"/>
          </a:xfrm>
          <a:prstGeom prst="rect">
            <a:avLst/>
          </a:prstGeom>
        </p:spPr>
      </p:pic>
      <p:sp>
        <p:nvSpPr>
          <p:cNvPr id="5" name="Rectangle 4"/>
          <p:cNvSpPr/>
          <p:nvPr/>
        </p:nvSpPr>
        <p:spPr>
          <a:xfrm>
            <a:off x="904568" y="5142131"/>
            <a:ext cx="7467600" cy="830997"/>
          </a:xfrm>
          <a:prstGeom prst="rect">
            <a:avLst/>
          </a:prstGeom>
        </p:spPr>
        <p:txBody>
          <a:bodyPr wrap="square">
            <a:spAutoFit/>
          </a:bodyPr>
          <a:lstStyle/>
          <a:p>
            <a:pPr algn="ctr"/>
            <a:r>
              <a:rPr lang="en-US" sz="2400" b="1" dirty="0"/>
              <a:t>Gambar 2. Menipisnya suatu lapisan batuan pada tepi cekungan sedimentasinya</a:t>
            </a:r>
          </a:p>
        </p:txBody>
      </p:sp>
    </p:spTree>
    <p:extLst>
      <p:ext uri="{BB962C8B-B14F-4D97-AF65-F5344CB8AC3E}">
        <p14:creationId xmlns:p14="http://schemas.microsoft.com/office/powerpoint/2010/main" val="2237249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b="1" dirty="0" smtClean="0"/>
              <a:t>Pembajian</a:t>
            </a:r>
          </a:p>
          <a:p>
            <a:pPr lvl="0"/>
            <a:endParaRPr lang="en-ID" b="1" dirty="0"/>
          </a:p>
          <a:p>
            <a:pPr lvl="0"/>
            <a:endParaRPr lang="en-ID" b="1" dirty="0" smtClean="0"/>
          </a:p>
          <a:p>
            <a:pPr lvl="0"/>
            <a:endParaRPr lang="en-ID" b="1" dirty="0"/>
          </a:p>
          <a:p>
            <a:pPr lvl="0"/>
            <a:endParaRPr lang="en-ID" b="1" dirty="0" smtClean="0"/>
          </a:p>
          <a:p>
            <a:pPr lvl="0"/>
            <a:endParaRPr lang="en-US" dirty="0"/>
          </a:p>
          <a:p>
            <a:pPr marL="68580" indent="0" algn="ctr">
              <a:buNone/>
            </a:pPr>
            <a:r>
              <a:rPr lang="en-US" dirty="0"/>
              <a:t>Gambar 3. Penipisan Lapisan Sedimen pada Tepian Cekungan</a:t>
            </a:r>
          </a:p>
          <a:p>
            <a:endParaRPr lang="en-US" dirty="0"/>
          </a:p>
        </p:txBody>
      </p:sp>
      <p:pic>
        <p:nvPicPr>
          <p:cNvPr id="4" name="Picture 3"/>
          <p:cNvPicPr/>
          <p:nvPr/>
        </p:nvPicPr>
        <p:blipFill>
          <a:blip r:embed="rId2"/>
          <a:stretch>
            <a:fillRect/>
          </a:stretch>
        </p:blipFill>
        <p:spPr>
          <a:xfrm>
            <a:off x="762000" y="2667000"/>
            <a:ext cx="7696200" cy="1981200"/>
          </a:xfrm>
          <a:prstGeom prst="rect">
            <a:avLst/>
          </a:prstGeom>
        </p:spPr>
      </p:pic>
    </p:spTree>
    <p:extLst>
      <p:ext uri="{BB962C8B-B14F-4D97-AF65-F5344CB8AC3E}">
        <p14:creationId xmlns:p14="http://schemas.microsoft.com/office/powerpoint/2010/main" val="40843454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42</TotalTime>
  <Words>872</Words>
  <Application>Microsoft Office PowerPoint</Application>
  <PresentationFormat>On-screen Show (4:3)</PresentationFormat>
  <Paragraphs>56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Metro</vt:lpstr>
      <vt:lpstr>MK HiDROGEOLOGY</vt:lpstr>
      <vt:lpstr>STRATIGRAFI</vt:lpstr>
      <vt:lpstr>PRINSIP-PRINSIP DASAR STRATIGRAFI </vt:lpstr>
      <vt:lpstr>PowerPoint Presentation</vt:lpstr>
      <vt:lpstr>2. Hukum Datar Asal (Original Horizontality)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UNSUR – UNSUR  STRATIGRAFI</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HYDROGEOLOGY</dc:title>
  <dc:creator>user</dc:creator>
  <cp:lastModifiedBy>Windows User</cp:lastModifiedBy>
  <cp:revision>11</cp:revision>
  <dcterms:created xsi:type="dcterms:W3CDTF">2017-03-09T04:17:44Z</dcterms:created>
  <dcterms:modified xsi:type="dcterms:W3CDTF">2019-02-07T02:04:32Z</dcterms:modified>
</cp:coreProperties>
</file>